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CADCD9"/>
          </a:solidFill>
        </a:fill>
      </a:tcStyle>
    </a:wholeTbl>
    <a:band2H>
      <a:tcTxStyle b="def" i="def"/>
      <a:tcStyle>
        <a:tcBdr/>
        <a:fill>
          <a:solidFill>
            <a:srgbClr val="E6EEED"/>
          </a:solidFill>
        </a:fill>
      </a:tcStyle>
    </a:band2H>
    <a:firstCol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381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381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381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381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381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381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212121"/>
          </a:solidFill>
        </a:fill>
      </a:tcStyle>
    </a:band2H>
    <a:firstCol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12121"/>
          </a:solidFill>
        </a:fill>
      </a:tcStyle>
    </a:lastRow>
    <a:fir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38100" cap="flat">
              <a:solidFill>
                <a:srgbClr val="212121"/>
              </a:solidFill>
              <a:prstDash val="solid"/>
              <a:round/>
            </a:ln>
          </a:top>
          <a:bottom>
            <a:ln w="127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212121"/>
        </a:fontRef>
        <a:srgbClr val="212121"/>
      </a:tcTxStyle>
      <a:tcStyle>
        <a:tcBdr>
          <a:left>
            <a:ln w="12700" cap="flat">
              <a:solidFill>
                <a:srgbClr val="212121"/>
              </a:solidFill>
              <a:prstDash val="solid"/>
              <a:round/>
            </a:ln>
          </a:left>
          <a:right>
            <a:ln w="12700" cap="flat">
              <a:solidFill>
                <a:srgbClr val="212121"/>
              </a:solidFill>
              <a:prstDash val="solid"/>
              <a:round/>
            </a:ln>
          </a:right>
          <a:top>
            <a:ln w="12700" cap="flat">
              <a:solidFill>
                <a:srgbClr val="212121"/>
              </a:solidFill>
              <a:prstDash val="solid"/>
              <a:round/>
            </a:ln>
          </a:top>
          <a:bottom>
            <a:ln w="38100" cap="flat">
              <a:solidFill>
                <a:srgbClr val="212121"/>
              </a:solidFill>
              <a:prstDash val="solid"/>
              <a:round/>
            </a:ln>
          </a:bottom>
          <a:insideH>
            <a:ln w="12700" cap="flat">
              <a:solidFill>
                <a:srgbClr val="212121"/>
              </a:solidFill>
              <a:prstDash val="solid"/>
              <a:round/>
            </a:ln>
          </a:insideH>
          <a:insideV>
            <a:ln w="12700" cap="flat">
              <a:solidFill>
                <a:srgbClr val="21212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Treść - poziom 1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Tekst tytułowy</a:t>
            </a:r>
          </a:p>
        </p:txBody>
      </p:sp>
      <p:sp>
        <p:nvSpPr>
          <p:cNvPr id="2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9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8" name="Treść - poziom 1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kst tytułowy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Tekst tytułowy</a:t>
            </a:r>
          </a:p>
        </p:txBody>
      </p:sp>
      <p:sp>
        <p:nvSpPr>
          <p:cNvPr id="56" name="Treść - poziom 1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kst tytułowy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Tekst tytułowy</a:t>
            </a:r>
          </a:p>
        </p:txBody>
      </p:sp>
      <p:sp>
        <p:nvSpPr>
          <p:cNvPr id="6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24"/>
            <a:ext cx="4572000" cy="5143501"/>
          </a:xfrm>
          <a:prstGeom prst="rect">
            <a:avLst/>
          </a:prstGeom>
          <a:solidFill>
            <a:srgbClr val="30303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" name="Tekst tytułowy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Tekst tytułowy</a:t>
            </a:r>
          </a:p>
        </p:txBody>
      </p:sp>
      <p:sp>
        <p:nvSpPr>
          <p:cNvPr id="74" name="Treść - poziom 1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reść - poziom 1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rgbClr val="ADADA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ADADAD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ADADAD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erb_biala_gwiazdka.pngGoogle Shape;54;p13" descr="herb_biala_gwiazdka.png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5249" y="732969"/>
            <a:ext cx="2911501" cy="3656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 txBox="1"/>
          <p:nvPr>
            <p:ph type="subTitle" sz="quarter" idx="1"/>
          </p:nvPr>
        </p:nvSpPr>
        <p:spPr>
          <a:xfrm>
            <a:off x="737249" y="3465324"/>
            <a:ext cx="7669502" cy="1120801"/>
          </a:xfrm>
          <a:prstGeom prst="rect">
            <a:avLst/>
          </a:prstGeom>
        </p:spPr>
        <p:txBody>
          <a:bodyPr/>
          <a:lstStyle/>
          <a:p>
            <a:pPr marL="0" indent="0" algn="l"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HERB JUBILEUSZOWY</a:t>
            </a:r>
          </a:p>
          <a:p>
            <a:pPr marL="0" indent="0" algn="l">
              <a:defRPr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pPr>
            <a:r>
              <a:t>PIASTA GLIWICE</a:t>
            </a:r>
          </a:p>
        </p:txBody>
      </p:sp>
      <p:sp>
        <p:nvSpPr>
          <p:cNvPr id="111" name="Google Shape;56;p13"/>
          <p:cNvSpPr/>
          <p:nvPr/>
        </p:nvSpPr>
        <p:spPr>
          <a:xfrm>
            <a:off x="0" y="3363324"/>
            <a:ext cx="2681100" cy="25801"/>
          </a:xfrm>
          <a:prstGeom prst="rect">
            <a:avLst/>
          </a:prstGeom>
          <a:solidFill>
            <a:srgbClr val="D2AC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61;p14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/>
          <a:lstStyle>
            <a:lvl1pPr>
              <a:defRPr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BUDOWA ZNAKU</a:t>
            </a:r>
          </a:p>
        </p:txBody>
      </p:sp>
      <p:grpSp>
        <p:nvGrpSpPr>
          <p:cNvPr id="116" name="Google Shape;62;p14"/>
          <p:cNvGrpSpPr/>
          <p:nvPr/>
        </p:nvGrpSpPr>
        <p:grpSpPr>
          <a:xfrm>
            <a:off x="4381883" y="-1"/>
            <a:ext cx="380234" cy="1631101"/>
            <a:chOff x="0" y="0"/>
            <a:chExt cx="380233" cy="1631100"/>
          </a:xfrm>
        </p:grpSpPr>
        <p:sp>
          <p:nvSpPr>
            <p:cNvPr id="114" name="Prostokąt"/>
            <p:cNvSpPr/>
            <p:nvPr/>
          </p:nvSpPr>
          <p:spPr>
            <a:xfrm rot="5400000">
              <a:off x="-625434" y="802650"/>
              <a:ext cx="1631101" cy="25801"/>
            </a:xfrm>
            <a:prstGeom prst="rect">
              <a:avLst/>
            </a:prstGeom>
            <a:solidFill>
              <a:srgbClr val="D2AC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" name="Tekst"/>
            <p:cNvSpPr txBox="1"/>
            <p:nvPr/>
          </p:nvSpPr>
          <p:spPr>
            <a:xfrm rot="5400000">
              <a:off x="-625434" y="625433"/>
              <a:ext cx="163110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119" name="Google Shape;63;p14"/>
          <p:cNvGrpSpPr/>
          <p:nvPr/>
        </p:nvGrpSpPr>
        <p:grpSpPr>
          <a:xfrm>
            <a:off x="4381883" y="3512400"/>
            <a:ext cx="380234" cy="1631101"/>
            <a:chOff x="0" y="0"/>
            <a:chExt cx="380233" cy="1631100"/>
          </a:xfrm>
        </p:grpSpPr>
        <p:sp>
          <p:nvSpPr>
            <p:cNvPr id="117" name="Prostokąt"/>
            <p:cNvSpPr/>
            <p:nvPr/>
          </p:nvSpPr>
          <p:spPr>
            <a:xfrm rot="5400000">
              <a:off x="-625434" y="802650"/>
              <a:ext cx="1631101" cy="25801"/>
            </a:xfrm>
            <a:prstGeom prst="rect">
              <a:avLst/>
            </a:prstGeom>
            <a:solidFill>
              <a:srgbClr val="D2AC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Tekst"/>
            <p:cNvSpPr txBox="1"/>
            <p:nvPr/>
          </p:nvSpPr>
          <p:spPr>
            <a:xfrm rot="5400000">
              <a:off x="-625434" y="625433"/>
              <a:ext cx="163110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herb_biala_gwiazdka.pngGoogle Shape;68;p15" descr="herb_biala_gwiazdka.pngGoogle Shape;68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300" y="1323878"/>
            <a:ext cx="1743876" cy="219022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9;p1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2AC6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Wersje podstawowe</a:t>
            </a:r>
          </a:p>
        </p:txBody>
      </p:sp>
      <p:sp>
        <p:nvSpPr>
          <p:cNvPr id="123" name="Google Shape;70;p15"/>
          <p:cNvSpPr txBox="1"/>
          <p:nvPr>
            <p:ph type="body" sz="half" idx="1"/>
          </p:nvPr>
        </p:nvSpPr>
        <p:spPr>
          <a:xfrm>
            <a:off x="195298" y="1106298"/>
            <a:ext cx="3999840" cy="3889384"/>
          </a:xfrm>
          <a:prstGeom prst="rect">
            <a:avLst/>
          </a:prstGeom>
        </p:spPr>
        <p:txBody>
          <a:bodyPr/>
          <a:lstStyle/>
          <a:p>
            <a:pPr marL="0" indent="82296" algn="just" defTabSz="658368">
              <a:lnSpc>
                <a:spcPct val="120000"/>
              </a:lnSpc>
              <a:buSzTx/>
              <a:buNone/>
              <a:defRPr sz="1080">
                <a:latin typeface="Lato Bold"/>
                <a:ea typeface="Lato Bold"/>
                <a:cs typeface="Lato Bold"/>
                <a:sym typeface="Lato Bold"/>
              </a:defRPr>
            </a:pPr>
            <a:r>
              <a:t>Nowa wersja herbu została zaprojektowana z okazji jubileuszu 80-lecia istnienia klubu, przypadającego na rok 2025.</a:t>
            </a:r>
            <a:br/>
            <a:r>
              <a:t>Projekt łączy tradycyjne elementy tożsamości klubu z nowoczesnym podejściem do estetyki i symboliki.</a:t>
            </a:r>
            <a:br/>
            <a:r>
              <a:t>W centralnej części herbu znajduje się stylizowana sylwetka orła piastowskiego oraz wieży charakterystycznych symboli związanych z historią i nazwą klubu. Pomiędzy nimi umieszczono liczbę „80”, podkreślającą wyjątkowy jubileusz.</a:t>
            </a:r>
          </a:p>
          <a:p>
            <a:pPr marL="0" indent="82296" algn="just" defTabSz="658368">
              <a:buSzTx/>
              <a:buNone/>
              <a:defRPr sz="1080">
                <a:latin typeface="Lato Regular"/>
                <a:ea typeface="Lato Regular"/>
                <a:cs typeface="Lato Regular"/>
                <a:sym typeface="Lato Regular"/>
              </a:defRPr>
            </a:pPr>
          </a:p>
          <a:p>
            <a:pPr marL="0" indent="82296" algn="just" defTabSz="658368">
              <a:buSzTx/>
              <a:buNone/>
              <a:defRPr sz="1080">
                <a:latin typeface="Lato Bold"/>
                <a:ea typeface="Lato Bold"/>
                <a:cs typeface="Lato Bold"/>
                <a:sym typeface="Lato Bold"/>
              </a:defRPr>
            </a:pPr>
            <a:r>
              <a:t>Wersje jubileuszowe herbu zawierają dodatkowe oznaczenia.</a:t>
            </a:r>
            <a:br/>
            <a:r>
              <a:t>Po bokach widnieją daty: 1945 (rok założenia klubu) oraz 2025 (rok jubileuszu).</a:t>
            </a:r>
            <a:br/>
            <a:r>
              <a:t>W jednej z wersji, nad nazwą „PIAST”, dodano gwiazdkę symbolizującą zdobycie Mistrzostwa Polski w 2019 roku.</a:t>
            </a:r>
          </a:p>
          <a:p>
            <a:pPr marL="0" indent="82296" algn="just" defTabSz="658368">
              <a:buSzTx/>
              <a:buNone/>
              <a:defRPr sz="1080">
                <a:latin typeface="Lato Bold"/>
                <a:ea typeface="Lato Bold"/>
                <a:cs typeface="Lato Bold"/>
                <a:sym typeface="Lato Bold"/>
              </a:defRPr>
            </a:pPr>
            <a:r>
              <a:t>Kolorystyka herbu: złoto na czarnym tle nadaje całości elegancki i prestiżowy charakter, podkreślając rangę rocznicy.</a:t>
            </a:r>
          </a:p>
        </p:txBody>
      </p:sp>
      <p:sp>
        <p:nvSpPr>
          <p:cNvPr id="124" name="Google Shape;71;p15"/>
          <p:cNvSpPr/>
          <p:nvPr/>
        </p:nvSpPr>
        <p:spPr>
          <a:xfrm>
            <a:off x="0" y="445025"/>
            <a:ext cx="252900" cy="572701"/>
          </a:xfrm>
          <a:prstGeom prst="rect">
            <a:avLst/>
          </a:prstGeom>
          <a:solidFill>
            <a:srgbClr val="D2AC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25" name="herb_80_pogrubiony_2.pngGoogle Shape;72;p15" descr="herb_80_pogrubiony_2.pngGoogle Shape;72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8024" y="1629413"/>
            <a:ext cx="1743875" cy="188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77;p1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2AC6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Podstawowa kolorystyka</a:t>
            </a:r>
          </a:p>
        </p:txBody>
      </p:sp>
      <p:sp>
        <p:nvSpPr>
          <p:cNvPr id="128" name="Google Shape;78;p16"/>
          <p:cNvSpPr txBox="1"/>
          <p:nvPr>
            <p:ph type="body" sz="half" idx="1"/>
          </p:nvPr>
        </p:nvSpPr>
        <p:spPr>
          <a:xfrm>
            <a:off x="5821380" y="3739179"/>
            <a:ext cx="3255001" cy="3416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CMYK: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0 / 20 / 60 / 20</a:t>
            </a:r>
            <a:br>
              <a:rPr>
                <a:latin typeface="Lato Regular"/>
                <a:ea typeface="Lato Regular"/>
                <a:cs typeface="Lato Regular"/>
                <a:sym typeface="Lato Regular"/>
              </a:rPr>
            </a:br>
            <a:r>
              <a:t>RGB: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215 / 179 / 105</a:t>
            </a:r>
            <a:br>
              <a:rPr>
                <a:latin typeface="Lato Regular"/>
                <a:ea typeface="Lato Regular"/>
                <a:cs typeface="Lato Regular"/>
                <a:sym typeface="Lato Regular"/>
              </a:rPr>
            </a:br>
            <a:r>
              <a:t>HEX: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#d7b369</a:t>
            </a:r>
          </a:p>
        </p:txBody>
      </p:sp>
      <p:sp>
        <p:nvSpPr>
          <p:cNvPr id="129" name="Google Shape;79;p16"/>
          <p:cNvSpPr/>
          <p:nvPr/>
        </p:nvSpPr>
        <p:spPr>
          <a:xfrm>
            <a:off x="0" y="445025"/>
            <a:ext cx="252900" cy="572701"/>
          </a:xfrm>
          <a:prstGeom prst="rect">
            <a:avLst/>
          </a:prstGeom>
          <a:solidFill>
            <a:srgbClr val="D2AC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30" name="herb_80_pogrubiony_2.pngGoogle Shape;80;p16" descr="herb_80_pogrubiony_2.pngGoogle Shape;80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062" y="728424"/>
            <a:ext cx="2358101" cy="2548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70;p15"/>
          <p:cNvSpPr txBox="1"/>
          <p:nvPr/>
        </p:nvSpPr>
        <p:spPr>
          <a:xfrm>
            <a:off x="622104" y="1268876"/>
            <a:ext cx="3255001" cy="34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just">
              <a:lnSpc>
                <a:spcPct val="120000"/>
              </a:lnSpc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260">
                <a:solidFill>
                  <a:schemeClr val="accent2">
                    <a:lumOff val="-18666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Znak główny w wersji podstawowej, jubileuszowej należy wykorzysytwać w papeeterii firmowej, zewnętrznych materiałach promocyjnych (np. pasek ze sponsorami), w zestawieniu z innymi hebrami (np. plakat zapraszający na mecz). Zaleca się stosowanie tego znakuu w materiałach biznesowych. </a:t>
            </a:r>
          </a:p>
          <a:p>
            <a:pPr algn="just">
              <a:lnSpc>
                <a:spcPct val="120000"/>
              </a:lnSpc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260">
                <a:solidFill>
                  <a:schemeClr val="accent2">
                    <a:lumOff val="-18666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</a:p>
          <a:p>
            <a:pPr algn="just">
              <a:lnSpc>
                <a:spcPct val="120000"/>
              </a:lnSpc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260">
                <a:solidFill>
                  <a:schemeClr val="accent2">
                    <a:lumOff val="-18666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Z tego znaku korzystamy w technikach realizacji, które ograniczają liczbę kolorów (np. sitodruk, haft, druk z pantone), jak również w materiałach drukowanych oraz cyfrowych.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5;p17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2AC6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Kolorystyka dodatkowa</a:t>
            </a:r>
          </a:p>
        </p:txBody>
      </p:sp>
      <p:sp>
        <p:nvSpPr>
          <p:cNvPr id="134" name="Google Shape;86;p17"/>
          <p:cNvSpPr txBox="1"/>
          <p:nvPr>
            <p:ph type="body" sz="half" idx="1"/>
          </p:nvPr>
        </p:nvSpPr>
        <p:spPr>
          <a:xfrm>
            <a:off x="7114732" y="1307677"/>
            <a:ext cx="3255001" cy="3416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Biała</a:t>
            </a:r>
            <a:br/>
            <a:r>
              <a:t>CMYK: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0 / 0 / 0 / 0</a:t>
            </a:r>
            <a:br>
              <a:rPr>
                <a:latin typeface="Lato Regular"/>
                <a:ea typeface="Lato Regular"/>
                <a:cs typeface="Lato Regular"/>
                <a:sym typeface="Lato Regular"/>
              </a:rPr>
            </a:br>
            <a:r>
              <a:t>RGB: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255 / 255 / 255</a:t>
            </a:r>
            <a:br>
              <a:rPr>
                <a:latin typeface="Lato Regular"/>
                <a:ea typeface="Lato Regular"/>
                <a:cs typeface="Lato Regular"/>
                <a:sym typeface="Lato Regular"/>
              </a:rPr>
            </a:br>
            <a:r>
              <a:t>HEX: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#ffffff</a:t>
            </a:r>
          </a:p>
          <a:p>
            <a:pPr marL="0" indent="0">
              <a:spcBef>
                <a:spcPts val="1200"/>
              </a:spcBef>
              <a:buSzTx/>
              <a:buNone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Czarna</a:t>
            </a:r>
            <a:br/>
            <a:r>
              <a:t>CMYK: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0 / 0 / 0 / 100</a:t>
            </a:r>
            <a:br>
              <a:rPr>
                <a:latin typeface="Lato Regular"/>
                <a:ea typeface="Lato Regular"/>
                <a:cs typeface="Lato Regular"/>
                <a:sym typeface="Lato Regular"/>
              </a:rPr>
            </a:br>
            <a:r>
              <a:t>RGB: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0 / 0 / 0</a:t>
            </a:r>
            <a:br>
              <a:rPr>
                <a:latin typeface="Lato Regular"/>
                <a:ea typeface="Lato Regular"/>
                <a:cs typeface="Lato Regular"/>
                <a:sym typeface="Lato Regular"/>
              </a:rPr>
            </a:br>
            <a:r>
              <a:t>HEX:</a:t>
            </a:r>
            <a:r>
              <a:rPr>
                <a:latin typeface="Lato Regular"/>
                <a:ea typeface="Lato Regular"/>
                <a:cs typeface="Lato Regular"/>
                <a:sym typeface="Lato Regular"/>
              </a:rPr>
              <a:t> #000000</a:t>
            </a:r>
          </a:p>
        </p:txBody>
      </p:sp>
      <p:sp>
        <p:nvSpPr>
          <p:cNvPr id="135" name="Google Shape;87;p17"/>
          <p:cNvSpPr/>
          <p:nvPr/>
        </p:nvSpPr>
        <p:spPr>
          <a:xfrm>
            <a:off x="0" y="445025"/>
            <a:ext cx="252900" cy="572701"/>
          </a:xfrm>
          <a:prstGeom prst="rect">
            <a:avLst/>
          </a:prstGeom>
          <a:solidFill>
            <a:srgbClr val="D2AC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36" name="herb_80_pogrubiony_2_biala.pngGoogle Shape;88;p17" descr="herb_80_pogrubiony_2_biala.pngGoogle Shape;88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0623" y="604949"/>
            <a:ext cx="1485899" cy="160585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89;p17"/>
          <p:cNvSpPr/>
          <p:nvPr/>
        </p:nvSpPr>
        <p:spPr>
          <a:xfrm>
            <a:off x="5070172" y="2571750"/>
            <a:ext cx="1966800" cy="19667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38" name="herb_80_pogrubiony_2_czarna.pngGoogle Shape;90;p17" descr="herb_80_pogrubiony_2_czarna.pngGoogle Shape;90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623" y="2752212"/>
            <a:ext cx="1485899" cy="160587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Google Shape;70;p15"/>
          <p:cNvSpPr txBox="1"/>
          <p:nvPr/>
        </p:nvSpPr>
        <p:spPr>
          <a:xfrm>
            <a:off x="622104" y="1268876"/>
            <a:ext cx="3255001" cy="34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just">
              <a:lnSpc>
                <a:spcPct val="12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1455">
                <a:solidFill>
                  <a:srgbClr val="ADADAD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Znak główny w wersji achromatycznej należy stosować w przypadku, gdy uniemożliwiona jest reprodukcja koloru np. grawer, tłoczenie. </a:t>
            </a:r>
          </a:p>
          <a:p>
            <a:pPr algn="just">
              <a:lnSpc>
                <a:spcPct val="12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1455">
                <a:solidFill>
                  <a:srgbClr val="ADADAD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</a:p>
          <a:p>
            <a:pPr algn="just">
              <a:lnSpc>
                <a:spcPct val="12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13000" algn="l"/>
                <a:tab pos="2755900" algn="l"/>
                <a:tab pos="3098800" algn="l"/>
                <a:tab pos="3441700" algn="l"/>
                <a:tab pos="3784600" algn="l"/>
                <a:tab pos="4127500" algn="l"/>
              </a:tabLst>
              <a:defRPr sz="1455">
                <a:solidFill>
                  <a:srgbClr val="ADADAD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W przypadkach uzasadnionych względami artystycznymi (np. jednobarwne materiały promocyjne - kolekcja biznesowa) dopuszczalne jest użycie wersji dodatkowych zgodnie z przedstawioną paletą.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95;p18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/>
          <a:lstStyle>
            <a:lvl1pPr>
              <a:defRPr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ZASADY WYKORZYSTYWANIA</a:t>
            </a:r>
          </a:p>
        </p:txBody>
      </p:sp>
      <p:grpSp>
        <p:nvGrpSpPr>
          <p:cNvPr id="144" name="Google Shape;96;p18"/>
          <p:cNvGrpSpPr/>
          <p:nvPr/>
        </p:nvGrpSpPr>
        <p:grpSpPr>
          <a:xfrm>
            <a:off x="4381883" y="-1"/>
            <a:ext cx="380234" cy="1631101"/>
            <a:chOff x="0" y="0"/>
            <a:chExt cx="380233" cy="1631100"/>
          </a:xfrm>
        </p:grpSpPr>
        <p:sp>
          <p:nvSpPr>
            <p:cNvPr id="142" name="Prostokąt"/>
            <p:cNvSpPr/>
            <p:nvPr/>
          </p:nvSpPr>
          <p:spPr>
            <a:xfrm rot="5400000">
              <a:off x="-625434" y="802650"/>
              <a:ext cx="1631101" cy="25801"/>
            </a:xfrm>
            <a:prstGeom prst="rect">
              <a:avLst/>
            </a:prstGeom>
            <a:solidFill>
              <a:srgbClr val="D2AC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Tekst"/>
            <p:cNvSpPr txBox="1"/>
            <p:nvPr/>
          </p:nvSpPr>
          <p:spPr>
            <a:xfrm rot="5400000">
              <a:off x="-625434" y="625433"/>
              <a:ext cx="163110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147" name="Google Shape;97;p18"/>
          <p:cNvGrpSpPr/>
          <p:nvPr/>
        </p:nvGrpSpPr>
        <p:grpSpPr>
          <a:xfrm>
            <a:off x="4381883" y="3512400"/>
            <a:ext cx="380234" cy="1631101"/>
            <a:chOff x="0" y="0"/>
            <a:chExt cx="380233" cy="1631100"/>
          </a:xfrm>
        </p:grpSpPr>
        <p:sp>
          <p:nvSpPr>
            <p:cNvPr id="145" name="Prostokąt"/>
            <p:cNvSpPr/>
            <p:nvPr/>
          </p:nvSpPr>
          <p:spPr>
            <a:xfrm rot="5400000">
              <a:off x="-625434" y="802650"/>
              <a:ext cx="1631101" cy="25801"/>
            </a:xfrm>
            <a:prstGeom prst="rect">
              <a:avLst/>
            </a:prstGeom>
            <a:solidFill>
              <a:srgbClr val="D2AC6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Tekst"/>
            <p:cNvSpPr txBox="1"/>
            <p:nvPr/>
          </p:nvSpPr>
          <p:spPr>
            <a:xfrm rot="5400000">
              <a:off x="-625434" y="625433"/>
              <a:ext cx="163110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herb_80_pogrubiony_pole.pngGoogle Shape;102;p19" descr="herb_80_pogrubiony_pole.pngGoogle Shape;102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375" y="919646"/>
            <a:ext cx="3057351" cy="330417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Google Shape;103;p1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2AC6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Pole ochronne</a:t>
            </a:r>
          </a:p>
        </p:txBody>
      </p:sp>
      <p:sp>
        <p:nvSpPr>
          <p:cNvPr id="151" name="Google Shape;104;p19"/>
          <p:cNvSpPr txBox="1"/>
          <p:nvPr>
            <p:ph type="body" sz="half" idx="1"/>
          </p:nvPr>
        </p:nvSpPr>
        <p:spPr>
          <a:xfrm>
            <a:off x="311699" y="1152475"/>
            <a:ext cx="3255002" cy="341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1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Pole ochronne znaku wynosi 20% wielkości znaku głównego.</a:t>
            </a:r>
          </a:p>
        </p:txBody>
      </p:sp>
      <p:sp>
        <p:nvSpPr>
          <p:cNvPr id="152" name="Google Shape;105;p19"/>
          <p:cNvSpPr/>
          <p:nvPr/>
        </p:nvSpPr>
        <p:spPr>
          <a:xfrm>
            <a:off x="0" y="445025"/>
            <a:ext cx="252900" cy="572701"/>
          </a:xfrm>
          <a:prstGeom prst="rect">
            <a:avLst/>
          </a:prstGeom>
          <a:solidFill>
            <a:srgbClr val="D2AC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10;p20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D2AC6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Przykłady niewłaściwego użycia</a:t>
            </a:r>
          </a:p>
        </p:txBody>
      </p:sp>
      <p:sp>
        <p:nvSpPr>
          <p:cNvPr id="155" name="Google Shape;111;p20"/>
          <p:cNvSpPr txBox="1"/>
          <p:nvPr>
            <p:ph type="body" sz="half" idx="1"/>
          </p:nvPr>
        </p:nvSpPr>
        <p:spPr>
          <a:xfrm>
            <a:off x="311700" y="1152475"/>
            <a:ext cx="3786300" cy="3416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Zabrania się:</a:t>
            </a:r>
          </a:p>
          <a:p>
            <a:pPr indent="-323850">
              <a:spcBef>
                <a:spcPts val="1200"/>
              </a:spcBef>
              <a:buSzPts val="1500"/>
              <a:buFont typeface="Lato Regular"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Zmiany położenia oraz rozmiaru elementów znaku</a:t>
            </a:r>
          </a:p>
          <a:p>
            <a:pPr indent="-323850">
              <a:buSzPts val="1500"/>
              <a:buFont typeface="Lato Regular"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Skalowanie znaku bez zachowania proporcji</a:t>
            </a:r>
          </a:p>
          <a:p>
            <a:pPr indent="-323850">
              <a:buSzPts val="1500"/>
              <a:buFont typeface="Lato Regular"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Dodawania obrysów</a:t>
            </a:r>
          </a:p>
          <a:p>
            <a:pPr indent="-323850">
              <a:buSzPts val="1500"/>
              <a:buFont typeface="Lato Regular"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Zmiany barwy na inną niż ujęta w tym dokumencie</a:t>
            </a:r>
          </a:p>
          <a:p>
            <a:pPr indent="-323850">
              <a:buSzPts val="1500"/>
              <a:buFont typeface="Lato Regular"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Obracania</a:t>
            </a:r>
          </a:p>
          <a:p>
            <a:pPr marL="0" indent="0">
              <a:spcBef>
                <a:spcPts val="1200"/>
              </a:spcBef>
              <a:buSzTx/>
              <a:buNone/>
              <a:defRPr sz="1500">
                <a:latin typeface="Lato Bold"/>
                <a:ea typeface="Lato Bold"/>
                <a:cs typeface="Lato Bold"/>
                <a:sym typeface="Lato Bold"/>
              </a:defRPr>
            </a:pPr>
            <a:r>
              <a:t>Dopuszczalne jest dodawanie cienia</a:t>
            </a:r>
          </a:p>
        </p:txBody>
      </p:sp>
      <p:sp>
        <p:nvSpPr>
          <p:cNvPr id="156" name="Google Shape;112;p20"/>
          <p:cNvSpPr/>
          <p:nvPr/>
        </p:nvSpPr>
        <p:spPr>
          <a:xfrm>
            <a:off x="0" y="445025"/>
            <a:ext cx="252900" cy="572701"/>
          </a:xfrm>
          <a:prstGeom prst="rect">
            <a:avLst/>
          </a:prstGeom>
          <a:solidFill>
            <a:srgbClr val="D2AC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57" name="herb_80_pogrubiony_2_uzycia.pngGoogle Shape;113;p20" descr="herb_80_pogrubiony_2_uzycia.pngGoogle Shape;113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4499" y="661262"/>
            <a:ext cx="3272134" cy="3820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212121"/>
      </a:dk1>
      <a:lt1>
        <a:srgbClr val="FFFFFF"/>
      </a:lt1>
      <a:dk2>
        <a:srgbClr val="A7A7A7"/>
      </a:dk2>
      <a:lt2>
        <a:srgbClr val="535353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Dar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2121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Dark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2121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